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442" r:id="rId2"/>
    <p:sldId id="443" r:id="rId3"/>
    <p:sldId id="44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39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38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E673C7-B70B-456C-81EC-D056E23D8097}" type="datetimeFigureOut">
              <a:rPr lang="uk-UA" smtClean="0"/>
              <a:pPr/>
              <a:t>21.11.2023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1D48C1-E869-480E-8D59-42B81A714F9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62546-B560-49EE-9B9B-461C564DF760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3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8938C-AB60-44E6-9111-9A39B56E06FD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7235D-5AC8-48BF-8F7A-E42F48DB52F8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9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FFD1C-7DA6-4E45-898F-BDAB7E955198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FD0B1-EDDA-47EA-A4D0-2DCE3FB432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C5D46-569F-464C-942E-DB251499E8C1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7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54020-E4F4-498E-A26C-8521AAF45D96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3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7BE25-2465-4A60-8F4D-3746CE89A53A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1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3151F-EC0A-4161-8B14-7D3E8B2EC785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8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86F4-0C38-4312-885B-743556461E7A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9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661D4-905A-43F5-9E14-B892D895294B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5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69142-38A0-42B7-BD03-802B40E98DCB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9E506-3E0D-496A-9281-D2C387801C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5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4C12D-C688-4EBF-933E-DDCE6A6F44E4}" type="datetime1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209314" y="6549344"/>
            <a:ext cx="1123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2"/>
                </a:solidFill>
              </a:defRPr>
            </a:lvl1pPr>
          </a:lstStyle>
          <a:p>
            <a:fld id="{E949E506-3E0D-496A-9281-D2C387801C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810206"/>
              </p:ext>
            </p:extLst>
          </p:nvPr>
        </p:nvGraphicFramePr>
        <p:xfrm>
          <a:off x="3620192" y="2040982"/>
          <a:ext cx="8398167" cy="3568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6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612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5882"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Очікувані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Отримані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02765">
                <a:tc>
                  <a:txBody>
                    <a:bodyPr/>
                    <a:lstStyle/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1. </a:t>
                      </a:r>
                    </a:p>
                    <a:p>
                      <a:pPr marL="0" marR="0" lvl="0" indent="0" algn="l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2. </a:t>
                      </a:r>
                    </a:p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</a:p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endParaRPr lang="uk-UA" altLang="ru-RU" sz="1000" u="none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-4388" y="776222"/>
            <a:ext cx="11622943" cy="862114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Керівник наукового напряму – </a:t>
            </a:r>
            <a:r>
              <a:rPr lang="uk-UA" sz="1700" b="1" dirty="0" smtClean="0">
                <a:solidFill>
                  <a:schemeClr val="accent2"/>
                </a:solidFill>
              </a:rPr>
              <a:t>Анатолій КОНВЕРСЬКИЙ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Відповідальний виконавець </a:t>
            </a:r>
            <a:r>
              <a:rPr lang="uk-UA" sz="1700" b="1" dirty="0" err="1" smtClean="0">
                <a:solidFill>
                  <a:srgbClr val="131C46"/>
                </a:solidFill>
              </a:rPr>
              <a:t>піднапряму</a:t>
            </a:r>
            <a:r>
              <a:rPr lang="uk-UA" sz="1700" b="1" dirty="0" smtClean="0">
                <a:solidFill>
                  <a:srgbClr val="131C46"/>
                </a:solidFill>
              </a:rPr>
              <a:t> – </a:t>
            </a:r>
            <a:r>
              <a:rPr lang="uk-UA" sz="1700" b="1" dirty="0" smtClean="0">
                <a:solidFill>
                  <a:schemeClr val="accent2"/>
                </a:solidFill>
              </a:rPr>
              <a:t>Андрій КОВАЛЬ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Кількість співробітників залучених до виконання (з оплатою праці): </a:t>
            </a:r>
            <a:r>
              <a:rPr lang="uk-UA" sz="1700" b="1" dirty="0" smtClean="0">
                <a:solidFill>
                  <a:schemeClr val="accent2"/>
                </a:solidFill>
              </a:rPr>
              <a:t>***</a:t>
            </a:r>
            <a:endParaRPr lang="uk-UA" sz="1700" b="1" dirty="0" smtClean="0">
              <a:solidFill>
                <a:srgbClr val="7030A0"/>
              </a:solidFill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D79B98E0-4D94-48CE-8A6E-A8E446C48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752578"/>
              </p:ext>
            </p:extLst>
          </p:nvPr>
        </p:nvGraphicFramePr>
        <p:xfrm>
          <a:off x="250985" y="3876315"/>
          <a:ext cx="3200931" cy="2367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0010">
                  <a:extLst>
                    <a:ext uri="{9D8B030D-6E8A-4147-A177-3AD203B41FA5}">
                      <a16:colId xmlns:a16="http://schemas.microsoft.com/office/drawing/2014/main" xmlns="" val="2489134777"/>
                    </a:ext>
                  </a:extLst>
                </a:gridCol>
                <a:gridCol w="1500921">
                  <a:extLst>
                    <a:ext uri="{9D8B030D-6E8A-4147-A177-3AD203B41FA5}">
                      <a16:colId xmlns:a16="http://schemas.microsoft.com/office/drawing/2014/main" xmlns="" val="2104113695"/>
                    </a:ext>
                  </a:extLst>
                </a:gridCol>
              </a:tblGrid>
              <a:tr h="47351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100" dirty="0">
                          <a:solidFill>
                            <a:schemeClr val="accent2"/>
                          </a:solidFill>
                        </a:rPr>
                        <a:t>заплановано</a:t>
                      </a:r>
                      <a:r>
                        <a:rPr lang="uk-UA" altLang="uk-UA" sz="1100" dirty="0"/>
                        <a:t> / </a:t>
                      </a:r>
                      <a:r>
                        <a:rPr lang="uk-UA" altLang="uk-UA" sz="1100" dirty="0">
                          <a:solidFill>
                            <a:srgbClr val="7030A0"/>
                          </a:solidFill>
                        </a:rPr>
                        <a:t>виконано</a:t>
                      </a:r>
                      <a:endParaRPr lang="uk-UA" altLang="uk-UA" sz="1100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326562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у журналах: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56389296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в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Scopus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 та WOS: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2895702754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Монографії (розділи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мон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.):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72899409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Участь у </a:t>
                      </a:r>
                      <a:r>
                        <a:rPr lang="ru-RU" sz="1100" dirty="0" err="1" smtClean="0">
                          <a:solidFill>
                            <a:srgbClr val="131C46"/>
                          </a:solidFill>
                        </a:rPr>
                        <a:t>конференціях</a:t>
                      </a:r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 smtClean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 smtClean="0"/>
                        <a:t> / </a:t>
                      </a:r>
                      <a:r>
                        <a:rPr lang="uk-UA" altLang="uk-UA" sz="1300" b="1" dirty="0" smtClean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 smtClean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565488" y="436411"/>
            <a:ext cx="3626512" cy="6466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7030A0"/>
                </a:solidFill>
              </a:rPr>
              <a:t>Гуманітарні науки та мистецтво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032 І</a:t>
            </a:r>
            <a:r>
              <a:rPr lang="uk-UA" sz="1000" b="1" dirty="0" smtClean="0">
                <a:solidFill>
                  <a:srgbClr val="7030A0"/>
                </a:solidFill>
              </a:rPr>
              <a:t>сторія та археологія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027 </a:t>
            </a:r>
            <a:r>
              <a:rPr lang="uk-UA" sz="1000" b="1" dirty="0" smtClean="0">
                <a:solidFill>
                  <a:srgbClr val="7030A0"/>
                </a:solidFill>
              </a:rPr>
              <a:t>Музеєзнавство, </a:t>
            </a:r>
            <a:r>
              <a:rPr lang="uk-UA" sz="1000" b="1" dirty="0" err="1" smtClean="0">
                <a:solidFill>
                  <a:srgbClr val="7030A0"/>
                </a:solidFill>
              </a:rPr>
              <a:t>пам’яткознавство</a:t>
            </a:r>
            <a:endParaRPr lang="uk-UA" sz="1000" b="1" cap="al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04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25799"/>
              </p:ext>
            </p:extLst>
          </p:nvPr>
        </p:nvGraphicFramePr>
        <p:xfrm>
          <a:off x="3620192" y="2040982"/>
          <a:ext cx="8398167" cy="3568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6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612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5882"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Очікувані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Отримані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02765">
                <a:tc>
                  <a:txBody>
                    <a:bodyPr/>
                    <a:lstStyle/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1. </a:t>
                      </a:r>
                    </a:p>
                    <a:p>
                      <a:pPr marL="0" marR="0" lvl="0" indent="0" algn="l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2. </a:t>
                      </a:r>
                    </a:p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</a:p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endParaRPr lang="uk-UA" altLang="ru-RU" sz="1000" u="none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17872" y="685131"/>
            <a:ext cx="11990680" cy="1431500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Керівник наукового напряму – </a:t>
            </a:r>
            <a:r>
              <a:rPr lang="uk-UA" sz="1700" b="1" dirty="0" smtClean="0">
                <a:solidFill>
                  <a:schemeClr val="accent2"/>
                </a:solidFill>
              </a:rPr>
              <a:t>Анатолій КОНВЕРСЬКИЙ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Відповідальний виконавець </a:t>
            </a:r>
            <a:r>
              <a:rPr lang="uk-UA" sz="1700" b="1" dirty="0" err="1" smtClean="0">
                <a:solidFill>
                  <a:srgbClr val="131C46"/>
                </a:solidFill>
              </a:rPr>
              <a:t>піднапряму</a:t>
            </a:r>
            <a:r>
              <a:rPr lang="uk-UA" sz="1700" b="1" dirty="0" smtClean="0">
                <a:solidFill>
                  <a:srgbClr val="131C46"/>
                </a:solidFill>
              </a:rPr>
              <a:t> – </a:t>
            </a:r>
            <a:r>
              <a:rPr lang="uk-UA" sz="1700" b="1" dirty="0" smtClean="0">
                <a:solidFill>
                  <a:schemeClr val="accent2"/>
                </a:solidFill>
              </a:rPr>
              <a:t>Олена РОМАНЕНКО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Кількість співробітників залучених до виконання (з оплатою праці): </a:t>
            </a:r>
            <a:r>
              <a:rPr lang="uk-UA" sz="1700" b="1" dirty="0" smtClean="0">
                <a:solidFill>
                  <a:schemeClr val="accent2"/>
                </a:solidFill>
              </a:rPr>
              <a:t>***</a:t>
            </a:r>
          </a:p>
          <a:p>
            <a:pPr lvl="1">
              <a:spcBef>
                <a:spcPct val="0"/>
              </a:spcBef>
            </a:pPr>
            <a:endParaRPr lang="uk-UA" sz="1700" b="1" dirty="0" smtClean="0">
              <a:solidFill>
                <a:srgbClr val="7030A0"/>
              </a:solidFill>
            </a:endParaRPr>
          </a:p>
          <a:p>
            <a:pPr lvl="1">
              <a:spcBef>
                <a:spcPct val="0"/>
              </a:spcBef>
            </a:pPr>
            <a:endParaRPr lang="uk-UA" sz="1700" b="1" dirty="0">
              <a:solidFill>
                <a:srgbClr val="7030A0"/>
              </a:solidFill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D79B98E0-4D94-48CE-8A6E-A8E446C48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59281"/>
              </p:ext>
            </p:extLst>
          </p:nvPr>
        </p:nvGraphicFramePr>
        <p:xfrm>
          <a:off x="250985" y="3876315"/>
          <a:ext cx="3200931" cy="2367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0010">
                  <a:extLst>
                    <a:ext uri="{9D8B030D-6E8A-4147-A177-3AD203B41FA5}">
                      <a16:colId xmlns:a16="http://schemas.microsoft.com/office/drawing/2014/main" xmlns="" val="2489134777"/>
                    </a:ext>
                  </a:extLst>
                </a:gridCol>
                <a:gridCol w="1500921">
                  <a:extLst>
                    <a:ext uri="{9D8B030D-6E8A-4147-A177-3AD203B41FA5}">
                      <a16:colId xmlns:a16="http://schemas.microsoft.com/office/drawing/2014/main" xmlns="" val="2104113695"/>
                    </a:ext>
                  </a:extLst>
                </a:gridCol>
              </a:tblGrid>
              <a:tr h="47351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100" dirty="0">
                          <a:solidFill>
                            <a:schemeClr val="accent2"/>
                          </a:solidFill>
                        </a:rPr>
                        <a:t>заплановано</a:t>
                      </a:r>
                      <a:r>
                        <a:rPr lang="uk-UA" altLang="uk-UA" sz="1100" dirty="0"/>
                        <a:t> / </a:t>
                      </a:r>
                      <a:r>
                        <a:rPr lang="uk-UA" altLang="uk-UA" sz="1100" dirty="0">
                          <a:solidFill>
                            <a:srgbClr val="7030A0"/>
                          </a:solidFill>
                        </a:rPr>
                        <a:t>виконано</a:t>
                      </a:r>
                      <a:endParaRPr lang="uk-UA" altLang="uk-UA" sz="1100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326562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у журналах: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56389296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в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Scopus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 та WOS: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2895702754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Монографії (розділи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мон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.):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72899409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Участь у </a:t>
                      </a:r>
                      <a:r>
                        <a:rPr lang="ru-RU" sz="1100" dirty="0" err="1" smtClean="0">
                          <a:solidFill>
                            <a:srgbClr val="131C46"/>
                          </a:solidFill>
                        </a:rPr>
                        <a:t>конференціях</a:t>
                      </a:r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 smtClean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 smtClean="0"/>
                        <a:t> / </a:t>
                      </a:r>
                      <a:r>
                        <a:rPr lang="uk-UA" altLang="uk-UA" sz="1300" b="1" dirty="0" smtClean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 smtClean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565488" y="436411"/>
            <a:ext cx="3626512" cy="4927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7030A0"/>
                </a:solidFill>
              </a:rPr>
              <a:t>Гуманітарні науки та </a:t>
            </a:r>
            <a:r>
              <a:rPr lang="uk-UA" sz="1700" b="1" dirty="0" smtClean="0">
                <a:solidFill>
                  <a:srgbClr val="7030A0"/>
                </a:solidFill>
              </a:rPr>
              <a:t>мистецтво</a:t>
            </a:r>
          </a:p>
          <a:p>
            <a:pPr>
              <a:spcBef>
                <a:spcPct val="0"/>
              </a:spcBef>
            </a:pPr>
            <a:r>
              <a:rPr lang="uk-UA" sz="1000" b="1" cap="all" dirty="0" smtClean="0">
                <a:solidFill>
                  <a:srgbClr val="7030A0"/>
                </a:solidFill>
              </a:rPr>
              <a:t>035 </a:t>
            </a:r>
            <a:r>
              <a:rPr lang="uk-UA" sz="1000" b="1" dirty="0" smtClean="0">
                <a:solidFill>
                  <a:srgbClr val="7030A0"/>
                </a:solidFill>
              </a:rPr>
              <a:t>Філологія</a:t>
            </a:r>
          </a:p>
        </p:txBody>
      </p:sp>
    </p:spTree>
    <p:extLst>
      <p:ext uri="{BB962C8B-B14F-4D97-AF65-F5344CB8AC3E}">
        <p14:creationId xmlns:p14="http://schemas.microsoft.com/office/powerpoint/2010/main" val="3470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425799"/>
              </p:ext>
            </p:extLst>
          </p:nvPr>
        </p:nvGraphicFramePr>
        <p:xfrm>
          <a:off x="3620192" y="2040982"/>
          <a:ext cx="8398167" cy="35686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36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612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65882"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Очікувані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i="0" u="none" strike="noStrike" kern="1200" baseline="0" noProof="0" dirty="0">
                          <a:solidFill>
                            <a:srgbClr val="131C46"/>
                          </a:solidFill>
                          <a:latin typeface="+mn-lt"/>
                          <a:ea typeface="+mn-ea"/>
                          <a:cs typeface="+mn-cs"/>
                        </a:rPr>
                        <a:t>Отримані результати</a:t>
                      </a:r>
                      <a:endParaRPr lang="uk-UA" sz="1200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02765">
                <a:tc>
                  <a:txBody>
                    <a:bodyPr/>
                    <a:lstStyle/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1. </a:t>
                      </a:r>
                    </a:p>
                    <a:p>
                      <a:pPr marL="0" marR="0" lvl="0" indent="0" algn="l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2. </a:t>
                      </a:r>
                    </a:p>
                    <a:p>
                      <a:r>
                        <a:rPr lang="uk-UA" sz="1100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</a:p>
                  </a:txBody>
                  <a:tcPr marL="91427" marR="91427" marT="41413" marB="41413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</a:p>
                    <a:p>
                      <a:pPr marL="0" marR="0" lvl="0" indent="0" algn="just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uk-UA" sz="1100" u="none" kern="1200" noProof="0" dirty="0">
                          <a:solidFill>
                            <a:srgbClr val="131C46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endParaRPr lang="uk-UA" altLang="ru-RU" sz="1000" u="none" noProof="0" dirty="0">
                        <a:solidFill>
                          <a:srgbClr val="131C46"/>
                        </a:solidFill>
                      </a:endParaRPr>
                    </a:p>
                  </a:txBody>
                  <a:tcPr marL="91427" marR="91427" marT="41413" marB="414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17872" y="685131"/>
            <a:ext cx="11990680" cy="1431500"/>
          </a:xfrm>
          <a:prstGeom prst="rect">
            <a:avLst/>
          </a:prstGeom>
        </p:spPr>
        <p:txBody>
          <a:bodyPr wrap="square" lIns="76535" tIns="38268" rIns="76535" bIns="38268">
            <a:spAutoFit/>
          </a:bodyPr>
          <a:lstStyle/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Керівник наукового напряму – </a:t>
            </a:r>
            <a:r>
              <a:rPr lang="uk-UA" sz="1700" b="1" dirty="0" smtClean="0">
                <a:solidFill>
                  <a:schemeClr val="accent2"/>
                </a:solidFill>
              </a:rPr>
              <a:t>Анатолій КОНВЕРСЬКИЙ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Відповідальний виконавець </a:t>
            </a:r>
            <a:r>
              <a:rPr lang="uk-UA" sz="1700" b="1" dirty="0" err="1" smtClean="0">
                <a:solidFill>
                  <a:srgbClr val="131C46"/>
                </a:solidFill>
              </a:rPr>
              <a:t>піднапряму</a:t>
            </a:r>
            <a:r>
              <a:rPr lang="uk-UA" sz="1700" b="1" dirty="0" smtClean="0">
                <a:solidFill>
                  <a:srgbClr val="131C46"/>
                </a:solidFill>
              </a:rPr>
              <a:t> – </a:t>
            </a:r>
            <a:r>
              <a:rPr lang="uk-UA" sz="1700" b="1" dirty="0" smtClean="0">
                <a:solidFill>
                  <a:schemeClr val="accent2"/>
                </a:solidFill>
              </a:rPr>
              <a:t>Сергій РУДЕНКО</a:t>
            </a:r>
          </a:p>
          <a:p>
            <a:pPr lvl="1">
              <a:spcBef>
                <a:spcPct val="0"/>
              </a:spcBef>
            </a:pPr>
            <a:r>
              <a:rPr lang="uk-UA" sz="1700" b="1" dirty="0" smtClean="0">
                <a:solidFill>
                  <a:srgbClr val="131C46"/>
                </a:solidFill>
              </a:rPr>
              <a:t>Кількість співробітників залучених до виконання (з оплатою праці): </a:t>
            </a:r>
            <a:r>
              <a:rPr lang="uk-UA" sz="1700" b="1" dirty="0" smtClean="0">
                <a:solidFill>
                  <a:schemeClr val="accent2"/>
                </a:solidFill>
              </a:rPr>
              <a:t>***</a:t>
            </a:r>
          </a:p>
          <a:p>
            <a:pPr lvl="1">
              <a:spcBef>
                <a:spcPct val="0"/>
              </a:spcBef>
            </a:pPr>
            <a:endParaRPr lang="uk-UA" sz="1700" b="1" dirty="0" smtClean="0">
              <a:solidFill>
                <a:srgbClr val="7030A0"/>
              </a:solidFill>
            </a:endParaRPr>
          </a:p>
          <a:p>
            <a:pPr lvl="1">
              <a:spcBef>
                <a:spcPct val="0"/>
              </a:spcBef>
            </a:pPr>
            <a:endParaRPr lang="uk-UA" sz="1700" b="1" dirty="0">
              <a:solidFill>
                <a:srgbClr val="7030A0"/>
              </a:solidFill>
            </a:endParaRP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xmlns="" id="{D79B98E0-4D94-48CE-8A6E-A8E446C48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859281"/>
              </p:ext>
            </p:extLst>
          </p:nvPr>
        </p:nvGraphicFramePr>
        <p:xfrm>
          <a:off x="250985" y="3876315"/>
          <a:ext cx="3200931" cy="2367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0010">
                  <a:extLst>
                    <a:ext uri="{9D8B030D-6E8A-4147-A177-3AD203B41FA5}">
                      <a16:colId xmlns:a16="http://schemas.microsoft.com/office/drawing/2014/main" xmlns="" val="2489134777"/>
                    </a:ext>
                  </a:extLst>
                </a:gridCol>
                <a:gridCol w="1500921">
                  <a:extLst>
                    <a:ext uri="{9D8B030D-6E8A-4147-A177-3AD203B41FA5}">
                      <a16:colId xmlns:a16="http://schemas.microsoft.com/office/drawing/2014/main" xmlns="" val="2104113695"/>
                    </a:ext>
                  </a:extLst>
                </a:gridCol>
              </a:tblGrid>
              <a:tr h="473513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100" dirty="0">
                          <a:solidFill>
                            <a:schemeClr val="accent2"/>
                          </a:solidFill>
                        </a:rPr>
                        <a:t>заплановано</a:t>
                      </a:r>
                      <a:r>
                        <a:rPr lang="uk-UA" altLang="uk-UA" sz="1100" dirty="0"/>
                        <a:t> / </a:t>
                      </a:r>
                      <a:r>
                        <a:rPr lang="uk-UA" altLang="uk-UA" sz="1100" dirty="0">
                          <a:solidFill>
                            <a:srgbClr val="7030A0"/>
                          </a:solidFill>
                        </a:rPr>
                        <a:t>виконано</a:t>
                      </a:r>
                      <a:endParaRPr lang="uk-UA" altLang="uk-UA" sz="1100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1326562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у журналах: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56389296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Статті в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Scopus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 та WOS: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2895702754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Монографії (розділи </a:t>
                      </a:r>
                      <a:r>
                        <a:rPr lang="uk-UA" altLang="uk-UA" sz="1100" dirty="0" err="1">
                          <a:solidFill>
                            <a:srgbClr val="131C46"/>
                          </a:solidFill>
                        </a:rPr>
                        <a:t>мон</a:t>
                      </a:r>
                      <a:r>
                        <a:rPr lang="uk-UA" altLang="uk-UA" sz="1100" dirty="0">
                          <a:solidFill>
                            <a:srgbClr val="131C46"/>
                          </a:solidFill>
                        </a:rPr>
                        <a:t>.): 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/>
                        <a:t> / </a:t>
                      </a:r>
                      <a:r>
                        <a:rPr lang="uk-UA" altLang="uk-UA" sz="1300" b="1" dirty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  <a:extLst>
                  <a:ext uri="{0D108BD9-81ED-4DB2-BD59-A6C34878D82A}">
                    <a16:rowId xmlns:a16="http://schemas.microsoft.com/office/drawing/2014/main" xmlns="" val="1728994095"/>
                  </a:ext>
                </a:extLst>
              </a:tr>
              <a:tr h="47351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Участь у </a:t>
                      </a:r>
                      <a:r>
                        <a:rPr lang="ru-RU" sz="1100" dirty="0" err="1" smtClean="0">
                          <a:solidFill>
                            <a:srgbClr val="131C46"/>
                          </a:solidFill>
                        </a:rPr>
                        <a:t>конференціях</a:t>
                      </a:r>
                      <a:r>
                        <a:rPr lang="ru-RU" sz="1100" dirty="0" smtClean="0">
                          <a:solidFill>
                            <a:srgbClr val="131C46"/>
                          </a:solidFill>
                        </a:rPr>
                        <a:t>:</a:t>
                      </a:r>
                      <a:endParaRPr lang="ru-RU" sz="1100" dirty="0">
                        <a:solidFill>
                          <a:srgbClr val="131C46"/>
                        </a:solidFill>
                      </a:endParaRPr>
                    </a:p>
                  </a:txBody>
                  <a:tcPr marL="85725" marR="85725" marT="32147" marB="32147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4291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altLang="uk-UA" sz="1300" b="1" dirty="0" smtClean="0">
                          <a:solidFill>
                            <a:schemeClr val="accent2"/>
                          </a:solidFill>
                        </a:rPr>
                        <a:t>****</a:t>
                      </a:r>
                      <a:r>
                        <a:rPr lang="uk-UA" altLang="uk-UA" sz="1300" b="1" dirty="0" smtClean="0"/>
                        <a:t> / </a:t>
                      </a:r>
                      <a:r>
                        <a:rPr lang="uk-UA" altLang="uk-UA" sz="1300" b="1" dirty="0" smtClean="0">
                          <a:solidFill>
                            <a:srgbClr val="7030A0"/>
                          </a:solidFill>
                        </a:rPr>
                        <a:t>****</a:t>
                      </a:r>
                      <a:endParaRPr lang="uk-UA" altLang="uk-UA" sz="1300" b="1" dirty="0" smtClean="0">
                        <a:solidFill>
                          <a:srgbClr val="7030A0"/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85725" marR="85725" marT="32147" marB="32147" anchor="ctr"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565488" y="436411"/>
            <a:ext cx="3626512" cy="6466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76535" tIns="38268" rIns="76535" bIns="38268">
            <a:spAutoFit/>
          </a:bodyPr>
          <a:lstStyle/>
          <a:p>
            <a:pPr>
              <a:spcBef>
                <a:spcPct val="0"/>
              </a:spcBef>
            </a:pPr>
            <a:r>
              <a:rPr lang="uk-UA" sz="1700" b="1" dirty="0" smtClean="0">
                <a:solidFill>
                  <a:srgbClr val="7030A0"/>
                </a:solidFill>
              </a:rPr>
              <a:t>Гуманітарні науки та мистецтво</a:t>
            </a:r>
          </a:p>
          <a:p>
            <a:pPr>
              <a:spcBef>
                <a:spcPct val="0"/>
              </a:spcBef>
            </a:pPr>
            <a:r>
              <a:rPr lang="uk-UA" sz="1000" b="1" cap="all" dirty="0">
                <a:solidFill>
                  <a:srgbClr val="7030A0"/>
                </a:solidFill>
              </a:rPr>
              <a:t>031 </a:t>
            </a:r>
            <a:r>
              <a:rPr lang="uk-UA" sz="1000" b="1" dirty="0">
                <a:solidFill>
                  <a:srgbClr val="7030A0"/>
                </a:solidFill>
              </a:rPr>
              <a:t>Релігієзнавство</a:t>
            </a:r>
            <a:r>
              <a:rPr lang="uk-UA" sz="1000" b="1" cap="all" dirty="0">
                <a:solidFill>
                  <a:srgbClr val="7030A0"/>
                </a:solidFill>
              </a:rPr>
              <a:t>, 033 </a:t>
            </a:r>
            <a:r>
              <a:rPr lang="uk-UA" sz="1000" b="1" dirty="0">
                <a:solidFill>
                  <a:srgbClr val="7030A0"/>
                </a:solidFill>
              </a:rPr>
              <a:t>Філософія</a:t>
            </a:r>
          </a:p>
          <a:p>
            <a:pPr>
              <a:spcBef>
                <a:spcPct val="0"/>
              </a:spcBef>
            </a:pPr>
            <a:r>
              <a:rPr lang="uk-UA" sz="1000" b="1" cap="all" dirty="0">
                <a:solidFill>
                  <a:srgbClr val="7030A0"/>
                </a:solidFill>
              </a:rPr>
              <a:t>034 </a:t>
            </a:r>
            <a:r>
              <a:rPr lang="uk-UA" sz="1000" b="1" dirty="0">
                <a:solidFill>
                  <a:srgbClr val="7030A0"/>
                </a:solidFill>
              </a:rPr>
              <a:t>Культурологія</a:t>
            </a:r>
            <a:endParaRPr lang="uk-UA" sz="1000" b="1" cap="all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02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236</Words>
  <Application>Microsoft Office PowerPoint</Application>
  <PresentationFormat>Широкоэкранный</PresentationFormat>
  <Paragraphs>68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1_Тема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ROOM235-1</dc:creator>
  <cp:lastModifiedBy>Anastasiya.Bunina@outlook.com</cp:lastModifiedBy>
  <cp:revision>24</cp:revision>
  <dcterms:created xsi:type="dcterms:W3CDTF">2023-02-21T09:57:02Z</dcterms:created>
  <dcterms:modified xsi:type="dcterms:W3CDTF">2023-11-21T14:54:49Z</dcterms:modified>
</cp:coreProperties>
</file>